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46" r:id="rId44"/>
    <p:sldId id="347" r:id="rId45"/>
    <p:sldId id="348" r:id="rId46"/>
    <p:sldId id="299" r:id="rId47"/>
    <p:sldId id="300" r:id="rId48"/>
    <p:sldId id="301" r:id="rId49"/>
    <p:sldId id="302" r:id="rId50"/>
    <p:sldId id="333" r:id="rId51"/>
    <p:sldId id="334" r:id="rId52"/>
    <p:sldId id="303" r:id="rId53"/>
    <p:sldId id="304" r:id="rId54"/>
    <p:sldId id="335" r:id="rId55"/>
    <p:sldId id="307" r:id="rId56"/>
    <p:sldId id="33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6" r:id="rId67"/>
    <p:sldId id="318" r:id="rId68"/>
    <p:sldId id="320" r:id="rId69"/>
    <p:sldId id="321" r:id="rId70"/>
    <p:sldId id="322" r:id="rId71"/>
    <p:sldId id="323" r:id="rId72"/>
    <p:sldId id="324" r:id="rId73"/>
    <p:sldId id="32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46"/>
            <p14:sldId id="347"/>
            <p14:sldId id="34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5469E-5D9B-6248-90B4-E8FBFD915EB6}" v="1" dt="2018-09-05T23:14:43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57952"/>
  </p:normalViewPr>
  <p:slideViewPr>
    <p:cSldViewPr>
      <p:cViewPr varScale="1">
        <p:scale>
          <a:sx n="91" d="100"/>
          <a:sy n="91" d="100"/>
        </p:scale>
        <p:origin x="42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nn Örn Kristinsson" userId="0ad0355b-387b-446b-bc8e-00a1841912b0" providerId="ADAL" clId="{0605469E-5D9B-6248-90B4-E8FBFD915EB6}"/>
    <pc:docChg chg="modSld">
      <pc:chgData name="Kristinn Örn Kristinsson" userId="0ad0355b-387b-446b-bc8e-00a1841912b0" providerId="ADAL" clId="{0605469E-5D9B-6248-90B4-E8FBFD915EB6}" dt="2018-09-05T23:14:43.327" v="0" actId="1076"/>
      <pc:docMkLst>
        <pc:docMk/>
      </pc:docMkLst>
      <pc:sldChg chg="modSp">
        <pc:chgData name="Kristinn Örn Kristinsson" userId="0ad0355b-387b-446b-bc8e-00a1841912b0" providerId="ADAL" clId="{0605469E-5D9B-6248-90B4-E8FBFD915EB6}" dt="2018-09-05T23:14:43.327" v="0" actId="1076"/>
        <pc:sldMkLst>
          <pc:docMk/>
          <pc:sldMk cId="3801813388" sldId="336"/>
        </pc:sldMkLst>
        <pc:picChg chg="mod">
          <ac:chgData name="Kristinn Örn Kristinsson" userId="0ad0355b-387b-446b-bc8e-00a1841912b0" providerId="ADAL" clId="{0605469E-5D9B-6248-90B4-E8FBFD915EB6}" dt="2018-09-05T23:14:43.327" v="0" actId="1076"/>
          <ac:picMkLst>
            <pc:docMk/>
            <pc:sldMk cId="3801813388" sldId="336"/>
            <ac:picMk id="5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48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23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48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742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151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17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5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0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9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26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5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228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41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03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04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3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6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9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3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8227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1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particular element (</a:t>
            </a:r>
            <a:r>
              <a:rPr lang="en-US" dirty="0" err="1">
                <a:solidFill>
                  <a:srgbClr val="FF0000"/>
                </a:solidFill>
              </a:rPr>
              <a:t>stak</a:t>
            </a:r>
            <a:r>
              <a:rPr lang="en-US" dirty="0"/>
              <a:t>) of the string is accessed by the index of the element surrounded by square brackets [ ] (</a:t>
            </a:r>
            <a:r>
              <a:rPr lang="en-US" dirty="0" err="1">
                <a:solidFill>
                  <a:srgbClr val="FF0000"/>
                </a:solidFill>
              </a:rPr>
              <a:t>hornklofar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>
                <a:latin typeface="Courier New"/>
                <a:cs typeface="Courier New"/>
              </a:rPr>
              <a:t>=&gt; </a:t>
            </a:r>
            <a:r>
              <a:rPr lang="en-US" sz="2800" dirty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(</a:t>
            </a:r>
            <a:r>
              <a:rPr lang="en-US" sz="28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sneiða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)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/>
              <a:t>one after</a:t>
            </a:r>
            <a:r>
              <a:rPr lang="en-US" sz="2400" dirty="0"/>
              <a:t> 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half open 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first index is included 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last index is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22327" cy="3505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772400" cy="555924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536692" cy="3810000"/>
          </a:xfrm>
        </p:spPr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873524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start:finish:countBy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/>
              <a:t>is 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89818" cy="304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idioms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"madam I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talked about strings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strengir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being a sequence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röð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of characters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stafa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 of characters is maintained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for loop iterates (</a:t>
            </a:r>
            <a:r>
              <a:rPr lang="en-US" dirty="0" err="1">
                <a:solidFill>
                  <a:srgbClr val="FF0000"/>
                </a:solidFill>
              </a:rPr>
              <a:t>ítrar</a:t>
            </a:r>
            <a:r>
              <a:rPr lang="en-US" dirty="0"/>
              <a:t>)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+ is concatenate (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skeyta</a:t>
            </a:r>
            <a:r>
              <a:rPr lang="en-US" sz="2400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saman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spam-spam-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* 3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spam-spam-spam-spam-spam-spam-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00009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000090"/>
                </a:solidFill>
              </a:rPr>
              <a:t>*</a:t>
            </a:r>
            <a:r>
              <a:rPr lang="en-US" dirty="0"/>
              <a:t> on strings makes a new string, does not modify the arguments</a:t>
            </a:r>
          </a:p>
          <a:p>
            <a:r>
              <a:rPr lang="en-US" dirty="0"/>
              <a:t>order of operation is important for concatenation, irrelevant for repetition</a:t>
            </a:r>
          </a:p>
          <a:p>
            <a:r>
              <a:rPr lang="en-US" dirty="0"/>
              <a:t>the types (</a:t>
            </a:r>
            <a:r>
              <a:rPr lang="en-US" dirty="0" err="1">
                <a:solidFill>
                  <a:srgbClr val="FF0000"/>
                </a:solidFill>
              </a:rPr>
              <a:t>tög</a:t>
            </a:r>
            <a:r>
              <a:rPr lang="en-US" dirty="0"/>
              <a:t>) required are specific. For concatenation you need two strings, for repetition a string and an integer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+ </a:t>
            </a:r>
            <a:r>
              <a:rPr lang="en-US" dirty="0" err="1"/>
              <a:t>b</a:t>
            </a:r>
            <a:r>
              <a:rPr lang="en-US" dirty="0"/>
              <a:t>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operation does the above represent? It depends on the types!</a:t>
            </a:r>
          </a:p>
          <a:p>
            <a:pPr lvl="1"/>
            <a:r>
              <a:rPr lang="en-US" dirty="0"/>
              <a:t>two strings, concatenation</a:t>
            </a:r>
          </a:p>
          <a:p>
            <a:pPr lvl="1"/>
            <a:r>
              <a:rPr lang="en-US" dirty="0"/>
              <a:t>two integers addition</a:t>
            </a:r>
          </a:p>
          <a:p>
            <a:r>
              <a:rPr lang="en-US" dirty="0"/>
              <a:t>the operator + is </a:t>
            </a:r>
            <a:r>
              <a:rPr lang="en-US" b="1" i="1" dirty="0"/>
              <a:t>overloaded </a:t>
            </a:r>
            <a:r>
              <a:rPr lang="en-US" i="1" dirty="0"/>
              <a:t>(</a:t>
            </a:r>
            <a:r>
              <a:rPr lang="en-US" i="1" dirty="0" err="1">
                <a:solidFill>
                  <a:srgbClr val="FF0000"/>
                </a:solidFill>
              </a:rPr>
              <a:t>fjölbundinn</a:t>
            </a:r>
            <a:r>
              <a:rPr lang="en-US" i="1" dirty="0"/>
              <a:t>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type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type of the value associated with a variable using </a:t>
            </a:r>
            <a:r>
              <a:rPr lang="en-US" dirty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 &lt;type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 err="1">
                <a:latin typeface="Courier New"/>
                <a:cs typeface="Courier New"/>
              </a:rPr>
              <a:t>str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uses the Unicode mapping for characters.</a:t>
            </a:r>
          </a:p>
          <a:p>
            <a:pPr lvl="1"/>
            <a:r>
              <a:rPr lang="en-US" dirty="0"/>
              <a:t>Allows for representing non-English characters</a:t>
            </a:r>
            <a:endParaRPr lang="en-US" dirty="0">
              <a:latin typeface="헤드라인A"/>
              <a:ea typeface="헤드라인A"/>
              <a:cs typeface="헤드라인A"/>
            </a:endParaRPr>
          </a:p>
          <a:p>
            <a:r>
              <a:rPr lang="en-US" dirty="0"/>
              <a:t>UTF-8, subset of Unicode, takes the English letters, numbers and punctuation marks and maps them to an integer.</a:t>
            </a:r>
          </a:p>
          <a:p>
            <a:r>
              <a:rPr lang="en-US" dirty="0"/>
              <a:t>Single character comparisons (</a:t>
            </a:r>
            <a:r>
              <a:rPr lang="en-US" dirty="0" err="1">
                <a:solidFill>
                  <a:srgbClr val="FF0000"/>
                </a:solidFill>
              </a:rPr>
              <a:t>samanburður</a:t>
            </a:r>
            <a:r>
              <a:rPr lang="en-US" dirty="0"/>
              <a:t>) are based on that number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makes sense to compare within a sequence (lower case, upper case, digits). 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9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Can be weird outside of the sequence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0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the first element of each string</a:t>
            </a:r>
          </a:p>
          <a:p>
            <a:pPr lvl="1"/>
            <a:r>
              <a:rPr lang="en-US"/>
              <a:t>if they are equal, move on to the next character in each</a:t>
            </a:r>
          </a:p>
          <a:p>
            <a:pPr lvl="1"/>
            <a:r>
              <a:rPr lang="en-US"/>
              <a:t>if they are not equal, the relationship between those to characters are the relationship between the string</a:t>
            </a:r>
          </a:p>
          <a:p>
            <a:pPr lvl="1"/>
            <a:r>
              <a:rPr lang="en-US"/>
              <a:t>if one ends up being shorter (but equal), the shorter is smaller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first difference is at the last char.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so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less than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/>
              <a:t>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aaz</a:t>
            </a:r>
            <a:r>
              <a:rPr lang="fr-FR" dirty="0"/>
              <a:t>'</a:t>
            </a:r>
            <a:endParaRPr lang="en-US" dirty="0"/>
          </a:p>
          <a:p>
            <a:pPr lvl="1"/>
            <a:r>
              <a:rPr lang="en-US" dirty="0"/>
              <a:t>The first string is the same but shorter. Thus it is smaller.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""" """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= 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43800" cy="1219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óbreytanlegir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it:</a:t>
            </a: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However, you can use it to make another string (copy it, slice it, etc.)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methods (</a:t>
            </a:r>
            <a:r>
              <a:rPr lang="en-US" dirty="0" err="1">
                <a:solidFill>
                  <a:srgbClr val="FF0000"/>
                </a:solidFill>
              </a:rPr>
              <a:t>aðgerðir</a:t>
            </a:r>
            <a:r>
              <a:rPr lang="en-US" dirty="0"/>
              <a:t>) and functions (</a:t>
            </a:r>
            <a:r>
              <a:rPr lang="en-US" dirty="0" err="1">
                <a:solidFill>
                  <a:srgbClr val="FF0000"/>
                </a:solidFill>
              </a:rPr>
              <a:t>föll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first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program that performs some operation. Its details are hidden (</a:t>
            </a:r>
            <a:r>
              <a:rPr lang="en-US" dirty="0" err="1">
                <a:solidFill>
                  <a:srgbClr val="FF0000"/>
                </a:solidFill>
              </a:rPr>
              <a:t>falin</a:t>
            </a:r>
            <a:r>
              <a:rPr lang="en-US" dirty="0"/>
              <a:t>) (encapsulated; </a:t>
            </a:r>
            <a:r>
              <a:rPr lang="en-US" dirty="0" err="1">
                <a:solidFill>
                  <a:srgbClr val="FF0000"/>
                </a:solidFill>
              </a:rPr>
              <a:t>hjúpað</a:t>
            </a:r>
            <a:r>
              <a:rPr lang="en-US" dirty="0"/>
              <a:t>), only it</a:t>
            </a:r>
            <a:r>
              <a:rPr lang="fr-FR" dirty="0"/>
              <a:t>'</a:t>
            </a:r>
            <a:r>
              <a:rPr lang="en-US" dirty="0"/>
              <a:t>s interface (</a:t>
            </a:r>
            <a:r>
              <a:rPr lang="en-US" dirty="0" err="1">
                <a:solidFill>
                  <a:srgbClr val="FF0000"/>
                </a:solidFill>
              </a:rPr>
              <a:t>skil</a:t>
            </a:r>
            <a:r>
              <a:rPr lang="en-US" dirty="0"/>
              <a:t>) provided.</a:t>
            </a:r>
          </a:p>
          <a:p>
            <a:r>
              <a:rPr lang="en-US" dirty="0"/>
              <a:t>A function takes some number of inputs (arguments; </a:t>
            </a:r>
            <a:r>
              <a:rPr lang="en-US" dirty="0" err="1">
                <a:solidFill>
                  <a:srgbClr val="FF0000"/>
                </a:solidFill>
              </a:rPr>
              <a:t>stiki</a:t>
            </a:r>
            <a:r>
              <a:rPr lang="en-US" dirty="0"/>
              <a:t>) and returns a value based on the arguments and the function</a:t>
            </a:r>
            <a:r>
              <a:rPr lang="fr-FR" dirty="0"/>
              <a:t>'</a:t>
            </a:r>
            <a:r>
              <a:rPr lang="en-US" dirty="0"/>
              <a:t>s operation.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function: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11 </a:t>
            </a:r>
            <a:r>
              <a:rPr lang="en-US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space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method</a:t>
            </a:r>
            <a:r>
              <a:rPr lang="en-US" b="1" dirty="0"/>
              <a:t> </a:t>
            </a:r>
            <a:r>
              <a:rPr lang="en-US" dirty="0"/>
              <a:t>is a variation on a function</a:t>
            </a:r>
          </a:p>
          <a:p>
            <a:pPr lvl="1"/>
            <a:r>
              <a:rPr lang="en-US" dirty="0"/>
              <a:t>like a function, it represents a program</a:t>
            </a:r>
          </a:p>
          <a:p>
            <a:pPr lvl="1"/>
            <a:r>
              <a:rPr lang="en-US" dirty="0"/>
              <a:t>like a function, it has input arguments and an output</a:t>
            </a:r>
          </a:p>
          <a:p>
            <a:r>
              <a:rPr lang="en-US" dirty="0"/>
              <a:t>Unlike a function, it is applied in the context of a particular object (</a:t>
            </a:r>
            <a:r>
              <a:rPr lang="en-US" dirty="0" err="1">
                <a:solidFill>
                  <a:srgbClr val="FF0000"/>
                </a:solidFill>
              </a:rPr>
              <a:t>hlutur</a:t>
            </a:r>
            <a:r>
              <a:rPr lang="en-US" dirty="0"/>
              <a:t>). </a:t>
            </a:r>
          </a:p>
          <a:p>
            <a:r>
              <a:rPr lang="en-US" dirty="0"/>
              <a:t>This is indicated by the </a:t>
            </a:r>
            <a:r>
              <a:rPr lang="en-US" i="1" dirty="0"/>
              <a:t>dot notation </a:t>
            </a:r>
            <a:r>
              <a:rPr lang="en-US" dirty="0"/>
              <a:t>invocation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>
                <a:latin typeface="Arial"/>
                <a:cs typeface="Arial"/>
              </a:rPr>
              <a:t> method was called in the context of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latin typeface="Arial"/>
                <a:cs typeface="Arial"/>
              </a:rPr>
              <a:t>, indicated by the dot between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generation, dot notation looks like: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object.method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It means that the object in front of the dot is calling a method that is associated with that object</a:t>
            </a:r>
            <a:r>
              <a:rPr lang="fr-FR" dirty="0"/>
              <a:t>'</a:t>
            </a:r>
            <a:r>
              <a:rPr lang="en-US" dirty="0"/>
              <a:t>s type.</a:t>
            </a:r>
          </a:p>
          <a:p>
            <a:r>
              <a:rPr lang="en-US" dirty="0"/>
              <a:t>The method</a:t>
            </a:r>
            <a:r>
              <a:rPr lang="fr-FR" dirty="0"/>
              <a:t>'</a:t>
            </a:r>
            <a:r>
              <a:rPr lang="en-US" dirty="0"/>
              <a:t>s that can be called are tied to the type of the object calling it. Each type has different methods.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sz="2400" dirty="0" err="1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operates on the string object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and the two are associated by using the “dot” notation: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in this case, is called an </a:t>
            </a:r>
            <a:r>
              <a:rPr lang="en-US" sz="2400" b="1" u="sng" dirty="0"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Methods can be chained together (</a:t>
            </a:r>
            <a:r>
              <a:rPr lang="en-US" dirty="0" err="1">
                <a:solidFill>
                  <a:srgbClr val="FF0000"/>
                </a:solidFill>
              </a:rPr>
              <a:t>tengja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saman</a:t>
            </a:r>
            <a:r>
              <a:rPr lang="en-US" dirty="0"/>
              <a:t>). </a:t>
            </a:r>
          </a:p>
          <a:p>
            <a:r>
              <a:rPr lang="en-US" dirty="0"/>
              <a:t>Perform first operation, yielding an object</a:t>
            </a:r>
          </a:p>
          <a:p>
            <a:r>
              <a:rPr lang="en-US" dirty="0"/>
              <a:t>Use the yielded object for the next method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().find(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non-printing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inserted directly, are preceded by a backslash (the \ character)</a:t>
            </a:r>
          </a:p>
          <a:p>
            <a:r>
              <a:rPr lang="en-US" dirty="0"/>
              <a:t>new line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/>
              <a:t>tab		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/>
              <a:t>Some methods have optional arguments:</a:t>
            </a:r>
          </a:p>
          <a:p>
            <a:r>
              <a:rPr lang="en-US" dirty="0"/>
              <a:t>if the user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provide one of these, a default (</a:t>
            </a:r>
            <a:r>
              <a:rPr lang="en-US" dirty="0" err="1">
                <a:solidFill>
                  <a:srgbClr val="FF0000"/>
                </a:solidFill>
              </a:rPr>
              <a:t>sjálfgefið</a:t>
            </a:r>
            <a:r>
              <a:rPr lang="en-US" dirty="0"/>
              <a:t>) is assumed</a:t>
            </a:r>
          </a:p>
          <a:p>
            <a:r>
              <a:rPr lang="en-US" dirty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You can “nest” methods, that is the result of one method as an argument to another</a:t>
            </a:r>
          </a:p>
          <a:p>
            <a:r>
              <a:rPr lang="en-US" dirty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)+1)</a:t>
            </a:r>
          </a:p>
          <a:p>
            <a:r>
              <a:rPr lang="en-US" dirty="0"/>
              <a:t> translation: find the second </a:t>
            </a:r>
            <a:r>
              <a:rPr lang="fr-FR" dirty="0"/>
              <a:t>'</a:t>
            </a:r>
            <a:r>
              <a:rPr lang="en-US" dirty="0"/>
              <a:t>t</a:t>
            </a:r>
            <a:r>
              <a:rPr lang="fr-FR" dirty="0"/>
              <a:t>'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Spyder</a:t>
            </a:r>
            <a:r>
              <a:rPr lang="en-US" dirty="0"/>
              <a:t> to find available methods for any type. You enter a variable of the type, followed by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(dot) and then a tab.</a:t>
            </a:r>
          </a:p>
          <a:p>
            <a:r>
              <a:rPr lang="en-US" dirty="0"/>
              <a:t>Remember, methods match with a type. Different types have different methods</a:t>
            </a:r>
          </a:p>
          <a:p>
            <a:r>
              <a:rPr lang="en-US" dirty="0"/>
              <a:t>If you type a method name, </a:t>
            </a:r>
            <a:r>
              <a:rPr lang="en-US" dirty="0" err="1"/>
              <a:t>Spyder</a:t>
            </a:r>
            <a:r>
              <a:rPr lang="en-US" dirty="0"/>
              <a:t> will remind you of the needed and optional arguments.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030384" cy="44196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3440921" y="5105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n-lt"/>
              </a:rPr>
              <a:t>Figure 4.7</a:t>
            </a:r>
          </a:p>
        </p:txBody>
      </p:sp>
    </p:spTree>
    <p:extLst>
      <p:ext uri="{BB962C8B-B14F-4D97-AF65-F5344CB8AC3E}">
        <p14:creationId xmlns:p14="http://schemas.microsoft.com/office/powerpoint/2010/main" val="108936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010400" cy="4679034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54102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4.8</a:t>
            </a:r>
          </a:p>
        </p:txBody>
      </p:sp>
    </p:spTree>
    <p:extLst>
      <p:ext uri="{BB962C8B-B14F-4D97-AF65-F5344CB8AC3E}">
        <p14:creationId xmlns:p14="http://schemas.microsoft.com/office/powerpoint/2010/main" val="72973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7598317" cy="2832100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4343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4.9</a:t>
            </a:r>
          </a:p>
        </p:txBody>
      </p:sp>
    </p:spTree>
    <p:extLst>
      <p:ext uri="{BB962C8B-B14F-4D97-AF65-F5344CB8AC3E}">
        <p14:creationId xmlns:p14="http://schemas.microsoft.com/office/powerpoint/2010/main" val="137744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432" y="152400"/>
            <a:ext cx="8366567" cy="612301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use it in our display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>
                <a:latin typeface="Courier New"/>
                <a:ea typeface="Courier New" pitchFamily="-108" charset="0"/>
                <a:cs typeface="Courier New"/>
              </a:rPr>
              <a:t>Sorry, is this the 5 minute ARGUMENT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is "mapped" (associated) with an integer</a:t>
            </a:r>
          </a:p>
          <a:p>
            <a:r>
              <a:rPr lang="en-US" dirty="0"/>
              <a:t>UTF-8, subset of Unicode, is such a mapping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takes a character and returns its UTF-8 integer value,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takes an integer and returns the UTF-8 character.</a:t>
            </a:r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is a method that creates a new string where certain elements of the string are re-organized i.e., </a:t>
            </a:r>
            <a:r>
              <a:rPr lang="en-US" i="1" dirty="0"/>
              <a:t>formatted</a:t>
            </a:r>
            <a:endParaRPr lang="en-US" dirty="0"/>
          </a:p>
          <a:p>
            <a:r>
              <a:rPr lang="en-US" dirty="0"/>
              <a:t>The elements to be re-organized are the curly bracket (</a:t>
            </a:r>
            <a:r>
              <a:rPr lang="en-US" dirty="0" err="1">
                <a:solidFill>
                  <a:srgbClr val="FF0000"/>
                </a:solidFill>
              </a:rPr>
              <a:t>slaufusvigar</a:t>
            </a:r>
            <a:r>
              <a:rPr lang="en-US" dirty="0"/>
              <a:t>) elements in the string.</a:t>
            </a:r>
          </a:p>
          <a:p>
            <a:r>
              <a:rPr lang="en-US" dirty="0"/>
              <a:t>Formatting is complicated, this is just some of the easy stuff (see the docs)</a:t>
            </a:r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args</a:t>
            </a:r>
            <a:r>
              <a:rPr lang="en-US" dirty="0"/>
              <a:t>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is modified so that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elements in the string are replaced by the format method arguments</a:t>
            </a:r>
          </a:p>
          <a:p>
            <a:r>
              <a:rPr lang="en-US" dirty="0"/>
              <a:t>They replacement is in order: first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is replaced by the first argument, second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by the second argument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282726" cy="37338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format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align</a:t>
            </a:r>
            <a:r>
              <a:rPr lang="en-US" dirty="0"/>
              <a:t> is optional (default left)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/>
              <a:t> is how many spaces (default just enough)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.precision </a:t>
            </a:r>
            <a:r>
              <a:rPr lang="en-US" dirty="0"/>
              <a:t>is for floating point rounding (default no rounding)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/>
              <a:t> is the expected type (error if the </a:t>
            </a:r>
            <a:r>
              <a:rPr lang="en-US" dirty="0" err="1"/>
              <a:t>arg</a:t>
            </a:r>
            <a:r>
              <a:rPr lang="en-US" dirty="0"/>
              <a:t> is the wrong type)</a:t>
            </a:r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7793990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33600"/>
            <a:ext cx="6992374" cy="2590800"/>
          </a:xfrm>
        </p:spPr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Iteration (</a:t>
            </a:r>
            <a:r>
              <a:rPr lang="en-US" dirty="0" err="1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ítrun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as the elements of a list or a string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/>
              <a:t>Subset of </a:t>
            </a:r>
            <a:br>
              <a:rPr lang="en-US" dirty="0"/>
            </a:br>
            <a:r>
              <a:rPr lang="en-US" dirty="0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 Appendix F for the full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char in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print(char)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char =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[0])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second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[1])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third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[2])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no more sequence left, for ends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4.1</a:t>
            </a:r>
          </a:p>
          <a:p>
            <a:r>
              <a:rPr lang="en-US" dirty="0"/>
              <a:t>Find a letter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762" y="1295400"/>
            <a:ext cx="8976038" cy="32766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enumerate function prints out two values: the index of an element and the element itself</a:t>
            </a:r>
          </a:p>
          <a:p>
            <a:r>
              <a:rPr lang="en-US" dirty="0"/>
              <a:t>Can use it to iterate through both the index and element simultaneously, doing dual assignment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Listings 4.2</a:t>
            </a:r>
          </a:p>
          <a:p>
            <a:r>
              <a:rPr lang="en-US" dirty="0"/>
              <a:t>find with enumerate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70106" cy="3124200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function will take a string and break it into multiple new string parts depending on the argument character.</a:t>
            </a:r>
          </a:p>
          <a:p>
            <a:r>
              <a:rPr lang="en-US" dirty="0"/>
              <a:t>by default, if no argument is provided, split is on any whitespace character (tab, blank, etc.)</a:t>
            </a:r>
          </a:p>
          <a:p>
            <a:r>
              <a:rPr lang="en-US" dirty="0"/>
              <a:t>you can assign the pieces with multiple assignment if you know how many pieces are yielded.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a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48" y="2057400"/>
            <a:ext cx="7930552" cy="354094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"spam"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don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 mix them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"knight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s"  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 and the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palindrome is a string that prints the same forward and backwards</a:t>
            </a:r>
          </a:p>
          <a:p>
            <a:r>
              <a:rPr lang="en-US" dirty="0"/>
              <a:t>same implies that:</a:t>
            </a:r>
          </a:p>
          <a:p>
            <a:pPr lvl="1"/>
            <a:r>
              <a:rPr lang="en-US" dirty="0"/>
              <a:t>case does not matter</a:t>
            </a:r>
          </a:p>
          <a:p>
            <a:pPr lvl="1"/>
            <a:r>
              <a:rPr lang="en-US" dirty="0"/>
              <a:t>punctuation is ignored</a:t>
            </a:r>
          </a:p>
          <a:p>
            <a:r>
              <a:rPr lang="en-US" dirty="0"/>
              <a:t>"Madam I</a:t>
            </a:r>
            <a:r>
              <a:rPr lang="fr-FR" dirty="0"/>
              <a:t>'</a:t>
            </a:r>
            <a:r>
              <a:rPr lang="en-US" dirty="0"/>
              <a:t>m Adam" is thus a palindrome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case and punctuation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letter is converted using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/>
              <a:t>, brings in a series of predefined sequences (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/>
              <a:t>)</a:t>
            </a:r>
          </a:p>
          <a:p>
            <a:r>
              <a:rPr lang="en-US" dirty="0"/>
              <a:t>we remove all non-wanted characters with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method. First </a:t>
            </a:r>
            <a:r>
              <a:rPr lang="en-US" dirty="0" err="1"/>
              <a:t>arg</a:t>
            </a:r>
            <a:r>
              <a:rPr lang="en-US" dirty="0"/>
              <a:t> is what to replace, the second the replacement.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4.4</a:t>
            </a:r>
          </a:p>
          <a:p>
            <a:r>
              <a:rPr lang="en-US" dirty="0"/>
              <a:t>Palindromes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22738"/>
            <a:ext cx="8534400" cy="6031524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String Formatting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descriptor}</a:t>
            </a:r>
          </a:p>
          <a:p>
            <a:pPr marL="0" indent="0">
              <a:buNone/>
            </a:pPr>
            <a:r>
              <a:rPr lang="en-US" dirty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{</a:t>
            </a:r>
            <a:r>
              <a:rPr lang="en-US" sz="3600" dirty="0" err="1">
                <a:latin typeface="Courier New"/>
                <a:cs typeface="Courier New"/>
              </a:rPr>
              <a:t>arg</a:t>
            </a:r>
            <a:r>
              <a:rPr lang="en-US" sz="3600" dirty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>
                <a:cs typeface="Courier New"/>
              </a:rPr>
              <a:t>That's a lot, so let's look at the details</a:t>
            </a: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over-ride the {}-to-argument matching we have seen, you can indicate the argument you want in the bracket</a:t>
            </a:r>
          </a:p>
          <a:p>
            <a:r>
              <a:rPr lang="en-US" dirty="0"/>
              <a:t>if other descriptor stuff is needed, it goes behind the </a:t>
            </a:r>
            <a:r>
              <a:rPr lang="en-US" dirty="0" err="1"/>
              <a:t>arg</a:t>
            </a:r>
            <a:r>
              <a:rPr lang="en-US" dirty="0"/>
              <a:t>, separated by 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fill,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Besides alignment, you can fill empty spaces with a fill character:</a:t>
            </a:r>
          </a:p>
          <a:p>
            <a:r>
              <a:rPr lang="en-US" dirty="0"/>
              <a:t>0=		fill with 0's</a:t>
            </a:r>
          </a:p>
          <a:p>
            <a:r>
              <a:rPr lang="en-US" dirty="0"/>
              <a:t>+=		fill with +</a:t>
            </a:r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means a sign for both positive and negative numbers</a:t>
            </a:r>
          </a:p>
          <a:p>
            <a:r>
              <a:rPr lang="en-US" dirty="0"/>
              <a:t>- means a sign for only negative numbers</a:t>
            </a:r>
          </a:p>
          <a:p>
            <a:r>
              <a:rPr lang="en-US" dirty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args</a:t>
            </a:r>
            <a:r>
              <a:rPr lang="en-US" dirty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 {1:0=10d} means:</a:t>
            </a:r>
          </a:p>
          <a:p>
            <a:r>
              <a:rPr lang="en-US" dirty="0"/>
              <a:t>1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second (count from 0) </a:t>
            </a:r>
            <a:r>
              <a:rPr lang="en-US" dirty="0" err="1"/>
              <a:t>arg</a:t>
            </a:r>
            <a:r>
              <a:rPr lang="en-US" dirty="0"/>
              <a:t> of format, 35</a:t>
            </a:r>
          </a:p>
          <a:p>
            <a:r>
              <a:rPr lang="en-US" dirty="0"/>
              <a:t>: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separator</a:t>
            </a:r>
          </a:p>
          <a:p>
            <a:r>
              <a:rPr lang="en-US" dirty="0"/>
              <a:t>0=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fill with 0's</a:t>
            </a:r>
          </a:p>
          <a:p>
            <a:r>
              <a:rPr lang="en-US" dirty="0"/>
              <a:t>+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plus or minus sign</a:t>
            </a:r>
          </a:p>
          <a:p>
            <a:r>
              <a:rPr lang="en-US" dirty="0"/>
              <a:t>10d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occupy 10 spaces (left justify) decimal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Index (</a:t>
            </a:r>
            <a:r>
              <a:rPr lang="en-US" dirty="0" err="1">
                <a:solidFill>
                  <a:srgbClr val="FF0000"/>
                </a:solidFill>
              </a:rPr>
              <a:t>vísir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elements of a string are a sequence, we can associate each element with an </a:t>
            </a:r>
            <a:r>
              <a:rPr lang="en-US" b="1" i="1" dirty="0"/>
              <a:t>index</a:t>
            </a:r>
            <a:r>
              <a:rPr lang="en-US" dirty="0"/>
              <a:t>, a location in the sequence:</a:t>
            </a:r>
          </a:p>
          <a:p>
            <a:pPr lvl="1"/>
            <a:r>
              <a:rPr lang="en-US" dirty="0"/>
              <a:t>positive values count up from the left, beginning with index 0</a:t>
            </a:r>
          </a:p>
          <a:p>
            <a:pPr lvl="1"/>
            <a:r>
              <a:rPr lang="en-US" dirty="0"/>
              <a:t>negative values count down from the right, starting with -1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, and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is complicated, but the simple version is that it forces a decimal point 0 forces fill of zero's (equivalent to 0=)</a:t>
            </a:r>
          </a:p>
          <a:p>
            <a:r>
              <a:rPr lang="en-US" dirty="0"/>
              <a:t>, put commas every three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for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45" y="1219200"/>
            <a:ext cx="9074305" cy="2667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863</TotalTime>
  <Words>2853</Words>
  <Application>Microsoft Macintosh PowerPoint</Application>
  <PresentationFormat>On-screen Show (4:3)</PresentationFormat>
  <Paragraphs>325</Paragraphs>
  <Slides>82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Symbol</vt:lpstr>
      <vt:lpstr>Wingdings</vt:lpstr>
      <vt:lpstr>헤드라인A</vt:lpstr>
      <vt:lpstr>template</vt:lpstr>
      <vt:lpstr>PowerPoint Presentation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 (vísir)</vt:lpstr>
      <vt:lpstr>PowerPoint Presentation</vt:lpstr>
      <vt:lpstr>Accessing an element</vt:lpstr>
      <vt:lpstr>Slicing, the rules</vt:lpstr>
      <vt:lpstr>half open range for slices</vt:lpstr>
      <vt:lpstr>PowerPoint Presentation</vt:lpstr>
      <vt:lpstr>PowerPoint Presentation</vt:lpstr>
      <vt:lpstr>PowerPoint Presentation</vt:lpstr>
      <vt:lpstr>PowerPoint Presentation</vt:lpstr>
      <vt:lpstr>Extended Slicing</vt:lpstr>
      <vt:lpstr>PowerPoint Presentation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 (óbreytanlegir)</vt:lpstr>
      <vt:lpstr>String methods (aðgerðir) and functions (föll)</vt:lpstr>
      <vt:lpstr>Functions, first cut</vt:lpstr>
      <vt:lpstr>String function: len</vt:lpstr>
      <vt:lpstr>String method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PowerPoint Presentation</vt:lpstr>
      <vt:lpstr>PowerPoint Presentation</vt:lpstr>
      <vt:lpstr>PowerPoint Presentation</vt:lpstr>
      <vt:lpstr>PowerPoint Presentation</vt:lpstr>
      <vt:lpstr>String formatting</vt:lpstr>
      <vt:lpstr>String formatting, better printing</vt:lpstr>
      <vt:lpstr>Basic form</vt:lpstr>
      <vt:lpstr>format method</vt:lpstr>
      <vt:lpstr>map args to {}</vt:lpstr>
      <vt:lpstr>PowerPoint Presentation</vt:lpstr>
      <vt:lpstr>Format string</vt:lpstr>
      <vt:lpstr>Each format string</vt:lpstr>
      <vt:lpstr>PowerPoint Presentation</vt:lpstr>
      <vt:lpstr>Nice table</vt:lpstr>
      <vt:lpstr>Floating Point Precision</vt:lpstr>
      <vt:lpstr>Iteration (ítrun)</vt:lpstr>
      <vt:lpstr>iteration through a sequence</vt:lpstr>
      <vt:lpstr>for statement</vt:lpstr>
      <vt:lpstr>What for means</vt:lpstr>
      <vt:lpstr>Power of the for statement</vt:lpstr>
      <vt:lpstr>PowerPoint Presentation</vt:lpstr>
      <vt:lpstr>PowerPoint Presentation</vt:lpstr>
      <vt:lpstr>enumerate function </vt:lpstr>
      <vt:lpstr>PowerPoint Presentation</vt:lpstr>
      <vt:lpstr>PowerPoint Presentation</vt:lpstr>
      <vt:lpstr>split function</vt:lpstr>
      <vt:lpstr>reorder a name</vt:lpstr>
      <vt:lpstr>Palindromes and the rules</vt:lpstr>
      <vt:lpstr>lower case and punctuation</vt:lpstr>
      <vt:lpstr>PowerPoint Presentation</vt:lpstr>
      <vt:lpstr>PowerPoint Presentation</vt:lpstr>
      <vt:lpstr>More String Formatting</vt:lpstr>
      <vt:lpstr>PowerPoint Presentation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Kristinn Örn Kristinsson</cp:lastModifiedBy>
  <cp:revision>73</cp:revision>
  <dcterms:created xsi:type="dcterms:W3CDTF">2012-03-21T18:49:41Z</dcterms:created>
  <dcterms:modified xsi:type="dcterms:W3CDTF">2018-09-05T23:14:53Z</dcterms:modified>
</cp:coreProperties>
</file>